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4" r:id="rId2"/>
    <p:sldId id="313" r:id="rId3"/>
    <p:sldId id="312" r:id="rId4"/>
    <p:sldId id="321" r:id="rId5"/>
    <p:sldId id="322" r:id="rId6"/>
    <p:sldId id="327" r:id="rId7"/>
    <p:sldId id="286" r:id="rId8"/>
    <p:sldId id="328" r:id="rId9"/>
    <p:sldId id="293" r:id="rId10"/>
    <p:sldId id="343" r:id="rId11"/>
    <p:sldId id="277" r:id="rId12"/>
    <p:sldId id="344" r:id="rId13"/>
    <p:sldId id="335" r:id="rId14"/>
    <p:sldId id="272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Hilger" initials="JH" lastIdx="1" clrIdx="0">
    <p:extLst>
      <p:ext uri="{19B8F6BF-5375-455C-9EA6-DF929625EA0E}">
        <p15:presenceInfo xmlns:p15="http://schemas.microsoft.com/office/powerpoint/2012/main" userId="S-1-5-21-790525478-1993962763-839522115-37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76" autoAdjust="0"/>
    <p:restoredTop sz="91483" autoAdjust="0"/>
  </p:normalViewPr>
  <p:slideViewPr>
    <p:cSldViewPr snapToGrid="0">
      <p:cViewPr varScale="1">
        <p:scale>
          <a:sx n="101" d="100"/>
          <a:sy n="101" d="100"/>
        </p:scale>
        <p:origin x="144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FFB7AA-96BB-4F98-B171-5B522897368F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79BAA7-021D-4056-8837-FEA71DD89703}">
      <dgm:prSet phldrT="[Text]"/>
      <dgm:spPr/>
      <dgm:t>
        <a:bodyPr/>
        <a:lstStyle/>
        <a:p>
          <a:r>
            <a:rPr lang="en-US" dirty="0"/>
            <a:t>Community Development</a:t>
          </a:r>
        </a:p>
      </dgm:t>
    </dgm:pt>
    <dgm:pt modelId="{D935B424-42F0-4F07-AFB2-FAA9DDA6F199}" type="parTrans" cxnId="{E184162D-65AA-4DBF-B776-0A4CDB3D9BF0}">
      <dgm:prSet/>
      <dgm:spPr/>
      <dgm:t>
        <a:bodyPr/>
        <a:lstStyle/>
        <a:p>
          <a:endParaRPr lang="en-US"/>
        </a:p>
      </dgm:t>
    </dgm:pt>
    <dgm:pt modelId="{68D4CB48-0B91-46E1-BB1F-FB04FE53E943}" type="sibTrans" cxnId="{E184162D-65AA-4DBF-B776-0A4CDB3D9BF0}">
      <dgm:prSet/>
      <dgm:spPr/>
      <dgm:t>
        <a:bodyPr/>
        <a:lstStyle/>
        <a:p>
          <a:endParaRPr lang="en-US"/>
        </a:p>
      </dgm:t>
    </dgm:pt>
    <dgm:pt modelId="{D0E100D4-9BED-4364-AA2F-1E9558F4713B}">
      <dgm:prSet phldrT="[Text]"/>
      <dgm:spPr/>
      <dgm:t>
        <a:bodyPr/>
        <a:lstStyle/>
        <a:p>
          <a:r>
            <a:rPr lang="en-US" dirty="0"/>
            <a:t>Civic Engagement</a:t>
          </a:r>
        </a:p>
      </dgm:t>
    </dgm:pt>
    <dgm:pt modelId="{9B0B5149-CA00-4085-9A1E-7D565302A757}" type="parTrans" cxnId="{6E64C079-D02E-40A8-8A1C-FD25F7E7A2E3}">
      <dgm:prSet/>
      <dgm:spPr/>
      <dgm:t>
        <a:bodyPr/>
        <a:lstStyle/>
        <a:p>
          <a:endParaRPr lang="en-US"/>
        </a:p>
      </dgm:t>
    </dgm:pt>
    <dgm:pt modelId="{92E4171A-20FC-4D77-B03F-E69D334A0EB4}" type="sibTrans" cxnId="{6E64C079-D02E-40A8-8A1C-FD25F7E7A2E3}">
      <dgm:prSet/>
      <dgm:spPr/>
      <dgm:t>
        <a:bodyPr/>
        <a:lstStyle/>
        <a:p>
          <a:endParaRPr lang="en-US"/>
        </a:p>
      </dgm:t>
    </dgm:pt>
    <dgm:pt modelId="{006074AF-B4C9-477C-BB13-C840ECF88C28}">
      <dgm:prSet phldrT="[Text]"/>
      <dgm:spPr/>
      <dgm:t>
        <a:bodyPr/>
        <a:lstStyle/>
        <a:p>
          <a:r>
            <a:rPr lang="en-US" dirty="0"/>
            <a:t>Health Care</a:t>
          </a:r>
        </a:p>
      </dgm:t>
    </dgm:pt>
    <dgm:pt modelId="{ED372F6B-9E02-4380-B37F-2007CADAB959}" type="parTrans" cxnId="{BB219451-3117-4BDF-B982-00E05B33025C}">
      <dgm:prSet/>
      <dgm:spPr/>
      <dgm:t>
        <a:bodyPr/>
        <a:lstStyle/>
        <a:p>
          <a:endParaRPr lang="en-US"/>
        </a:p>
      </dgm:t>
    </dgm:pt>
    <dgm:pt modelId="{2A8BFFC4-AF48-4114-826C-30B77FC044B3}" type="sibTrans" cxnId="{BB219451-3117-4BDF-B982-00E05B33025C}">
      <dgm:prSet/>
      <dgm:spPr/>
      <dgm:t>
        <a:bodyPr/>
        <a:lstStyle/>
        <a:p>
          <a:endParaRPr lang="en-US"/>
        </a:p>
      </dgm:t>
    </dgm:pt>
    <dgm:pt modelId="{293F9F1E-BCBC-4086-9C92-16E37227755B}">
      <dgm:prSet phldrT="[Text]"/>
      <dgm:spPr/>
      <dgm:t>
        <a:bodyPr/>
        <a:lstStyle/>
        <a:p>
          <a:r>
            <a:rPr lang="en-US" dirty="0"/>
            <a:t>Education </a:t>
          </a:r>
        </a:p>
      </dgm:t>
    </dgm:pt>
    <dgm:pt modelId="{1D1F5056-139B-4CF5-BB20-A37594A1E140}" type="parTrans" cxnId="{D29D9708-F097-4C26-B105-19D09D367732}">
      <dgm:prSet/>
      <dgm:spPr/>
      <dgm:t>
        <a:bodyPr/>
        <a:lstStyle/>
        <a:p>
          <a:endParaRPr lang="en-US"/>
        </a:p>
      </dgm:t>
    </dgm:pt>
    <dgm:pt modelId="{AE9F874D-8655-446B-B09B-5AE10195D743}" type="sibTrans" cxnId="{D29D9708-F097-4C26-B105-19D09D367732}">
      <dgm:prSet/>
      <dgm:spPr/>
      <dgm:t>
        <a:bodyPr/>
        <a:lstStyle/>
        <a:p>
          <a:endParaRPr lang="en-US"/>
        </a:p>
      </dgm:t>
    </dgm:pt>
    <dgm:pt modelId="{5B9459DC-075D-411E-A8B1-540008177F42}">
      <dgm:prSet phldrT="[Text]"/>
      <dgm:spPr/>
      <dgm:t>
        <a:bodyPr/>
        <a:lstStyle/>
        <a:p>
          <a:r>
            <a:rPr lang="en-US" dirty="0"/>
            <a:t>Jobs </a:t>
          </a:r>
        </a:p>
      </dgm:t>
    </dgm:pt>
    <dgm:pt modelId="{C3C75B71-3A20-4EA7-8306-F8BC89F52C0A}" type="parTrans" cxnId="{D2019CDF-69B5-4E5C-8C42-B86C4DF33BB1}">
      <dgm:prSet/>
      <dgm:spPr/>
      <dgm:t>
        <a:bodyPr/>
        <a:lstStyle/>
        <a:p>
          <a:endParaRPr lang="en-US"/>
        </a:p>
      </dgm:t>
    </dgm:pt>
    <dgm:pt modelId="{BED5E31E-E692-4379-8F7A-C4A0A632EB14}" type="sibTrans" cxnId="{D2019CDF-69B5-4E5C-8C42-B86C4DF33BB1}">
      <dgm:prSet/>
      <dgm:spPr/>
      <dgm:t>
        <a:bodyPr/>
        <a:lstStyle/>
        <a:p>
          <a:endParaRPr lang="en-US"/>
        </a:p>
      </dgm:t>
    </dgm:pt>
    <dgm:pt modelId="{B0937FDA-34BF-4443-8AFB-A1C93D97054C}">
      <dgm:prSet phldrT="[Text]"/>
      <dgm:spPr/>
      <dgm:t>
        <a:bodyPr/>
        <a:lstStyle/>
        <a:p>
          <a:r>
            <a:rPr lang="en-US" dirty="0"/>
            <a:t>Housing</a:t>
          </a:r>
        </a:p>
      </dgm:t>
    </dgm:pt>
    <dgm:pt modelId="{C51AE34D-F160-4214-B05F-6D98AE695600}" type="parTrans" cxnId="{00ADADE5-E7A2-4C13-81AA-7CF858815027}">
      <dgm:prSet/>
      <dgm:spPr/>
      <dgm:t>
        <a:bodyPr/>
        <a:lstStyle/>
        <a:p>
          <a:endParaRPr lang="en-US"/>
        </a:p>
      </dgm:t>
    </dgm:pt>
    <dgm:pt modelId="{E747C43A-9C36-4301-9DF1-A1EA526CF7A3}" type="sibTrans" cxnId="{00ADADE5-E7A2-4C13-81AA-7CF858815027}">
      <dgm:prSet/>
      <dgm:spPr/>
      <dgm:t>
        <a:bodyPr/>
        <a:lstStyle/>
        <a:p>
          <a:endParaRPr lang="en-US"/>
        </a:p>
      </dgm:t>
    </dgm:pt>
    <dgm:pt modelId="{F09DC255-9F15-4931-A1EC-46C5EF4FF8DF}">
      <dgm:prSet phldrT="[Text]"/>
      <dgm:spPr/>
      <dgm:t>
        <a:bodyPr/>
        <a:lstStyle/>
        <a:p>
          <a:r>
            <a:rPr lang="en-US" dirty="0"/>
            <a:t>Environmental</a:t>
          </a:r>
        </a:p>
      </dgm:t>
    </dgm:pt>
    <dgm:pt modelId="{A1B1416B-C69B-4221-A764-DD5738E6A8ED}" type="parTrans" cxnId="{AD126E82-1F25-4001-BEDE-47BA48152976}">
      <dgm:prSet/>
      <dgm:spPr/>
      <dgm:t>
        <a:bodyPr/>
        <a:lstStyle/>
        <a:p>
          <a:endParaRPr lang="en-US"/>
        </a:p>
      </dgm:t>
    </dgm:pt>
    <dgm:pt modelId="{BE421D09-B5CB-48CD-ADE3-C0114F5321CB}" type="sibTrans" cxnId="{AD126E82-1F25-4001-BEDE-47BA48152976}">
      <dgm:prSet/>
      <dgm:spPr/>
      <dgm:t>
        <a:bodyPr/>
        <a:lstStyle/>
        <a:p>
          <a:endParaRPr lang="en-US"/>
        </a:p>
      </dgm:t>
    </dgm:pt>
    <dgm:pt modelId="{9E4644EC-ADC6-4CF3-A55F-7DFA5D988B8E}">
      <dgm:prSet phldrT="[Text]"/>
      <dgm:spPr/>
      <dgm:t>
        <a:bodyPr/>
        <a:lstStyle/>
        <a:p>
          <a:endParaRPr lang="en-US"/>
        </a:p>
      </dgm:t>
    </dgm:pt>
    <dgm:pt modelId="{FA73A32F-3EB5-4110-BCCB-A7833F1BA32E}" type="parTrans" cxnId="{4EEC1029-2938-4A6E-8099-F1080A13C352}">
      <dgm:prSet/>
      <dgm:spPr/>
      <dgm:t>
        <a:bodyPr/>
        <a:lstStyle/>
        <a:p>
          <a:endParaRPr lang="en-US"/>
        </a:p>
      </dgm:t>
    </dgm:pt>
    <dgm:pt modelId="{02B2C062-6FAE-46AF-9E62-E894A2CC3ADC}" type="sibTrans" cxnId="{4EEC1029-2938-4A6E-8099-F1080A13C352}">
      <dgm:prSet/>
      <dgm:spPr/>
      <dgm:t>
        <a:bodyPr/>
        <a:lstStyle/>
        <a:p>
          <a:endParaRPr lang="en-US"/>
        </a:p>
      </dgm:t>
    </dgm:pt>
    <dgm:pt modelId="{6376A99A-2773-4891-BC35-5892D66E3376}">
      <dgm:prSet phldrT="[Text]"/>
      <dgm:spPr/>
      <dgm:t>
        <a:bodyPr/>
        <a:lstStyle/>
        <a:p>
          <a:endParaRPr lang="en-US" dirty="0"/>
        </a:p>
      </dgm:t>
    </dgm:pt>
    <dgm:pt modelId="{696CC9E8-FD71-460D-B0B5-EE42D75C1EDF}" type="parTrans" cxnId="{F39A44D2-0D50-460C-B37A-121410FA5372}">
      <dgm:prSet/>
      <dgm:spPr/>
      <dgm:t>
        <a:bodyPr/>
        <a:lstStyle/>
        <a:p>
          <a:endParaRPr lang="en-US"/>
        </a:p>
      </dgm:t>
    </dgm:pt>
    <dgm:pt modelId="{38385E69-A507-4F1C-B771-8CF4522E8630}" type="sibTrans" cxnId="{F39A44D2-0D50-460C-B37A-121410FA5372}">
      <dgm:prSet/>
      <dgm:spPr/>
      <dgm:t>
        <a:bodyPr/>
        <a:lstStyle/>
        <a:p>
          <a:endParaRPr lang="en-US"/>
        </a:p>
      </dgm:t>
    </dgm:pt>
    <dgm:pt modelId="{2D7AC26C-1587-43DF-B235-F95042295EFC}" type="pres">
      <dgm:prSet presAssocID="{03FFB7AA-96BB-4F98-B171-5B522897368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5D8C727-F0C1-41C5-85F9-489F1987C7D8}" type="pres">
      <dgm:prSet presAssocID="{1679BAA7-021D-4056-8837-FEA71DD89703}" presName="centerShape" presStyleLbl="node0" presStyleIdx="0" presStyleCnt="1"/>
      <dgm:spPr/>
    </dgm:pt>
    <dgm:pt modelId="{FB020D26-0C1F-4D6C-AD0C-56AB8C412CFD}" type="pres">
      <dgm:prSet presAssocID="{9B0B5149-CA00-4085-9A1E-7D565302A757}" presName="parTrans" presStyleLbl="bgSibTrans2D1" presStyleIdx="0" presStyleCnt="6"/>
      <dgm:spPr/>
    </dgm:pt>
    <dgm:pt modelId="{2D1B5E48-E566-4F6C-8753-192864D8E4F9}" type="pres">
      <dgm:prSet presAssocID="{D0E100D4-9BED-4364-AA2F-1E9558F4713B}" presName="node" presStyleLbl="node1" presStyleIdx="0" presStyleCnt="6">
        <dgm:presLayoutVars>
          <dgm:bulletEnabled val="1"/>
        </dgm:presLayoutVars>
      </dgm:prSet>
      <dgm:spPr/>
    </dgm:pt>
    <dgm:pt modelId="{D1F733C7-4D63-4BA7-ABA5-A98D001C204D}" type="pres">
      <dgm:prSet presAssocID="{ED372F6B-9E02-4380-B37F-2007CADAB959}" presName="parTrans" presStyleLbl="bgSibTrans2D1" presStyleIdx="1" presStyleCnt="6"/>
      <dgm:spPr/>
    </dgm:pt>
    <dgm:pt modelId="{CB8424CE-4BE6-45AA-A602-B52EB5648BF8}" type="pres">
      <dgm:prSet presAssocID="{006074AF-B4C9-477C-BB13-C840ECF88C28}" presName="node" presStyleLbl="node1" presStyleIdx="1" presStyleCnt="6">
        <dgm:presLayoutVars>
          <dgm:bulletEnabled val="1"/>
        </dgm:presLayoutVars>
      </dgm:prSet>
      <dgm:spPr/>
    </dgm:pt>
    <dgm:pt modelId="{66752568-CF29-4D59-BEB9-E8949F30E222}" type="pres">
      <dgm:prSet presAssocID="{1D1F5056-139B-4CF5-BB20-A37594A1E140}" presName="parTrans" presStyleLbl="bgSibTrans2D1" presStyleIdx="2" presStyleCnt="6"/>
      <dgm:spPr/>
    </dgm:pt>
    <dgm:pt modelId="{D7FBC2C8-9C54-45C6-86C8-B71449161997}" type="pres">
      <dgm:prSet presAssocID="{293F9F1E-BCBC-4086-9C92-16E37227755B}" presName="node" presStyleLbl="node1" presStyleIdx="2" presStyleCnt="6">
        <dgm:presLayoutVars>
          <dgm:bulletEnabled val="1"/>
        </dgm:presLayoutVars>
      </dgm:prSet>
      <dgm:spPr/>
    </dgm:pt>
    <dgm:pt modelId="{42449359-4937-4A8E-B361-73A8264E2BFB}" type="pres">
      <dgm:prSet presAssocID="{C3C75B71-3A20-4EA7-8306-F8BC89F52C0A}" presName="parTrans" presStyleLbl="bgSibTrans2D1" presStyleIdx="3" presStyleCnt="6"/>
      <dgm:spPr/>
    </dgm:pt>
    <dgm:pt modelId="{43E0ECF8-258A-4465-9686-81357E6213D0}" type="pres">
      <dgm:prSet presAssocID="{5B9459DC-075D-411E-A8B1-540008177F42}" presName="node" presStyleLbl="node1" presStyleIdx="3" presStyleCnt="6">
        <dgm:presLayoutVars>
          <dgm:bulletEnabled val="1"/>
        </dgm:presLayoutVars>
      </dgm:prSet>
      <dgm:spPr/>
    </dgm:pt>
    <dgm:pt modelId="{11E2D2BB-9887-444C-8ADF-5EEC838CA822}" type="pres">
      <dgm:prSet presAssocID="{C51AE34D-F160-4214-B05F-6D98AE695600}" presName="parTrans" presStyleLbl="bgSibTrans2D1" presStyleIdx="4" presStyleCnt="6"/>
      <dgm:spPr/>
    </dgm:pt>
    <dgm:pt modelId="{BD415BD6-E572-4B1A-B4CA-4E7D77F7A8CF}" type="pres">
      <dgm:prSet presAssocID="{B0937FDA-34BF-4443-8AFB-A1C93D97054C}" presName="node" presStyleLbl="node1" presStyleIdx="4" presStyleCnt="6">
        <dgm:presLayoutVars>
          <dgm:bulletEnabled val="1"/>
        </dgm:presLayoutVars>
      </dgm:prSet>
      <dgm:spPr/>
    </dgm:pt>
    <dgm:pt modelId="{BC004533-DF10-4DDB-9FE0-1C446C611D4F}" type="pres">
      <dgm:prSet presAssocID="{A1B1416B-C69B-4221-A764-DD5738E6A8ED}" presName="parTrans" presStyleLbl="bgSibTrans2D1" presStyleIdx="5" presStyleCnt="6"/>
      <dgm:spPr/>
    </dgm:pt>
    <dgm:pt modelId="{22384284-3E6B-4288-A612-0E60C3E9E898}" type="pres">
      <dgm:prSet presAssocID="{F09DC255-9F15-4931-A1EC-46C5EF4FF8DF}" presName="node" presStyleLbl="node1" presStyleIdx="5" presStyleCnt="6">
        <dgm:presLayoutVars>
          <dgm:bulletEnabled val="1"/>
        </dgm:presLayoutVars>
      </dgm:prSet>
      <dgm:spPr/>
    </dgm:pt>
  </dgm:ptLst>
  <dgm:cxnLst>
    <dgm:cxn modelId="{D29D9708-F097-4C26-B105-19D09D367732}" srcId="{1679BAA7-021D-4056-8837-FEA71DD89703}" destId="{293F9F1E-BCBC-4086-9C92-16E37227755B}" srcOrd="2" destOrd="0" parTransId="{1D1F5056-139B-4CF5-BB20-A37594A1E140}" sibTransId="{AE9F874D-8655-446B-B09B-5AE10195D743}"/>
    <dgm:cxn modelId="{493D2115-CFB3-4032-BFEA-2105057A06D6}" type="presOf" srcId="{C51AE34D-F160-4214-B05F-6D98AE695600}" destId="{11E2D2BB-9887-444C-8ADF-5EEC838CA822}" srcOrd="0" destOrd="0" presId="urn:microsoft.com/office/officeart/2005/8/layout/radial4"/>
    <dgm:cxn modelId="{4EEC1029-2938-4A6E-8099-F1080A13C352}" srcId="{6376A99A-2773-4891-BC35-5892D66E3376}" destId="{9E4644EC-ADC6-4CF3-A55F-7DFA5D988B8E}" srcOrd="0" destOrd="0" parTransId="{FA73A32F-3EB5-4110-BCCB-A7833F1BA32E}" sibTransId="{02B2C062-6FAE-46AF-9E62-E894A2CC3ADC}"/>
    <dgm:cxn modelId="{E184162D-65AA-4DBF-B776-0A4CDB3D9BF0}" srcId="{03FFB7AA-96BB-4F98-B171-5B522897368F}" destId="{1679BAA7-021D-4056-8837-FEA71DD89703}" srcOrd="0" destOrd="0" parTransId="{D935B424-42F0-4F07-AFB2-FAA9DDA6F199}" sibTransId="{68D4CB48-0B91-46E1-BB1F-FB04FE53E943}"/>
    <dgm:cxn modelId="{3E33715F-9A56-48E6-B8AA-96B8B63EACA5}" type="presOf" srcId="{F09DC255-9F15-4931-A1EC-46C5EF4FF8DF}" destId="{22384284-3E6B-4288-A612-0E60C3E9E898}" srcOrd="0" destOrd="0" presId="urn:microsoft.com/office/officeart/2005/8/layout/radial4"/>
    <dgm:cxn modelId="{4AAFA25F-89A3-4D8C-8327-B97B74E666FB}" type="presOf" srcId="{006074AF-B4C9-477C-BB13-C840ECF88C28}" destId="{CB8424CE-4BE6-45AA-A602-B52EB5648BF8}" srcOrd="0" destOrd="0" presId="urn:microsoft.com/office/officeart/2005/8/layout/radial4"/>
    <dgm:cxn modelId="{6AC9A848-BCE4-43A2-B804-1CD4B49BB161}" type="presOf" srcId="{D0E100D4-9BED-4364-AA2F-1E9558F4713B}" destId="{2D1B5E48-E566-4F6C-8753-192864D8E4F9}" srcOrd="0" destOrd="0" presId="urn:microsoft.com/office/officeart/2005/8/layout/radial4"/>
    <dgm:cxn modelId="{BB219451-3117-4BDF-B982-00E05B33025C}" srcId="{1679BAA7-021D-4056-8837-FEA71DD89703}" destId="{006074AF-B4C9-477C-BB13-C840ECF88C28}" srcOrd="1" destOrd="0" parTransId="{ED372F6B-9E02-4380-B37F-2007CADAB959}" sibTransId="{2A8BFFC4-AF48-4114-826C-30B77FC044B3}"/>
    <dgm:cxn modelId="{6E64C079-D02E-40A8-8A1C-FD25F7E7A2E3}" srcId="{1679BAA7-021D-4056-8837-FEA71DD89703}" destId="{D0E100D4-9BED-4364-AA2F-1E9558F4713B}" srcOrd="0" destOrd="0" parTransId="{9B0B5149-CA00-4085-9A1E-7D565302A757}" sibTransId="{92E4171A-20FC-4D77-B03F-E69D334A0EB4}"/>
    <dgm:cxn modelId="{AD126E82-1F25-4001-BEDE-47BA48152976}" srcId="{1679BAA7-021D-4056-8837-FEA71DD89703}" destId="{F09DC255-9F15-4931-A1EC-46C5EF4FF8DF}" srcOrd="5" destOrd="0" parTransId="{A1B1416B-C69B-4221-A764-DD5738E6A8ED}" sibTransId="{BE421D09-B5CB-48CD-ADE3-C0114F5321CB}"/>
    <dgm:cxn modelId="{6AD4398D-B6A7-4C9A-942B-96A5FE938226}" type="presOf" srcId="{A1B1416B-C69B-4221-A764-DD5738E6A8ED}" destId="{BC004533-DF10-4DDB-9FE0-1C446C611D4F}" srcOrd="0" destOrd="0" presId="urn:microsoft.com/office/officeart/2005/8/layout/radial4"/>
    <dgm:cxn modelId="{7E9DC191-CC92-4583-9D14-BCBE5742BFE3}" type="presOf" srcId="{9B0B5149-CA00-4085-9A1E-7D565302A757}" destId="{FB020D26-0C1F-4D6C-AD0C-56AB8C412CFD}" srcOrd="0" destOrd="0" presId="urn:microsoft.com/office/officeart/2005/8/layout/radial4"/>
    <dgm:cxn modelId="{C820849D-9CD0-4C5A-AD4A-97B3BEB8BA89}" type="presOf" srcId="{1D1F5056-139B-4CF5-BB20-A37594A1E140}" destId="{66752568-CF29-4D59-BEB9-E8949F30E222}" srcOrd="0" destOrd="0" presId="urn:microsoft.com/office/officeart/2005/8/layout/radial4"/>
    <dgm:cxn modelId="{ADD558A3-4989-49A7-9EC4-3A3F8A83770D}" type="presOf" srcId="{1679BAA7-021D-4056-8837-FEA71DD89703}" destId="{F5D8C727-F0C1-41C5-85F9-489F1987C7D8}" srcOrd="0" destOrd="0" presId="urn:microsoft.com/office/officeart/2005/8/layout/radial4"/>
    <dgm:cxn modelId="{B427E1BC-65B8-4406-A1FD-B52CBB4A53F6}" type="presOf" srcId="{03FFB7AA-96BB-4F98-B171-5B522897368F}" destId="{2D7AC26C-1587-43DF-B235-F95042295EFC}" srcOrd="0" destOrd="0" presId="urn:microsoft.com/office/officeart/2005/8/layout/radial4"/>
    <dgm:cxn modelId="{471E80C5-61AD-4880-A458-E65310F85AEE}" type="presOf" srcId="{C3C75B71-3A20-4EA7-8306-F8BC89F52C0A}" destId="{42449359-4937-4A8E-B361-73A8264E2BFB}" srcOrd="0" destOrd="0" presId="urn:microsoft.com/office/officeart/2005/8/layout/radial4"/>
    <dgm:cxn modelId="{F39A44D2-0D50-460C-B37A-121410FA5372}" srcId="{03FFB7AA-96BB-4F98-B171-5B522897368F}" destId="{6376A99A-2773-4891-BC35-5892D66E3376}" srcOrd="1" destOrd="0" parTransId="{696CC9E8-FD71-460D-B0B5-EE42D75C1EDF}" sibTransId="{38385E69-A507-4F1C-B771-8CF4522E8630}"/>
    <dgm:cxn modelId="{D2019CDF-69B5-4E5C-8C42-B86C4DF33BB1}" srcId="{1679BAA7-021D-4056-8837-FEA71DD89703}" destId="{5B9459DC-075D-411E-A8B1-540008177F42}" srcOrd="3" destOrd="0" parTransId="{C3C75B71-3A20-4EA7-8306-F8BC89F52C0A}" sibTransId="{BED5E31E-E692-4379-8F7A-C4A0A632EB14}"/>
    <dgm:cxn modelId="{00ADADE5-E7A2-4C13-81AA-7CF858815027}" srcId="{1679BAA7-021D-4056-8837-FEA71DD89703}" destId="{B0937FDA-34BF-4443-8AFB-A1C93D97054C}" srcOrd="4" destOrd="0" parTransId="{C51AE34D-F160-4214-B05F-6D98AE695600}" sibTransId="{E747C43A-9C36-4301-9DF1-A1EA526CF7A3}"/>
    <dgm:cxn modelId="{CE815BEB-A5BE-4EFB-A6FE-9EF39904FF63}" type="presOf" srcId="{293F9F1E-BCBC-4086-9C92-16E37227755B}" destId="{D7FBC2C8-9C54-45C6-86C8-B71449161997}" srcOrd="0" destOrd="0" presId="urn:microsoft.com/office/officeart/2005/8/layout/radial4"/>
    <dgm:cxn modelId="{0BFE46F8-C5D7-47DC-AD41-8D0B8D1871F2}" type="presOf" srcId="{B0937FDA-34BF-4443-8AFB-A1C93D97054C}" destId="{BD415BD6-E572-4B1A-B4CA-4E7D77F7A8CF}" srcOrd="0" destOrd="0" presId="urn:microsoft.com/office/officeart/2005/8/layout/radial4"/>
    <dgm:cxn modelId="{8630A8F9-4B2F-455D-AEB6-E22A362EE2E7}" type="presOf" srcId="{5B9459DC-075D-411E-A8B1-540008177F42}" destId="{43E0ECF8-258A-4465-9686-81357E6213D0}" srcOrd="0" destOrd="0" presId="urn:microsoft.com/office/officeart/2005/8/layout/radial4"/>
    <dgm:cxn modelId="{FD9015FF-83EB-4E6B-A9E9-3404F7DACC23}" type="presOf" srcId="{ED372F6B-9E02-4380-B37F-2007CADAB959}" destId="{D1F733C7-4D63-4BA7-ABA5-A98D001C204D}" srcOrd="0" destOrd="0" presId="urn:microsoft.com/office/officeart/2005/8/layout/radial4"/>
    <dgm:cxn modelId="{19964D4A-2C93-498A-8392-C112ECD276D6}" type="presParOf" srcId="{2D7AC26C-1587-43DF-B235-F95042295EFC}" destId="{F5D8C727-F0C1-41C5-85F9-489F1987C7D8}" srcOrd="0" destOrd="0" presId="urn:microsoft.com/office/officeart/2005/8/layout/radial4"/>
    <dgm:cxn modelId="{A02E0A00-3077-471A-BCB4-ABD90F76C9E5}" type="presParOf" srcId="{2D7AC26C-1587-43DF-B235-F95042295EFC}" destId="{FB020D26-0C1F-4D6C-AD0C-56AB8C412CFD}" srcOrd="1" destOrd="0" presId="urn:microsoft.com/office/officeart/2005/8/layout/radial4"/>
    <dgm:cxn modelId="{3FD0C951-0503-4955-A03B-71B3750551BE}" type="presParOf" srcId="{2D7AC26C-1587-43DF-B235-F95042295EFC}" destId="{2D1B5E48-E566-4F6C-8753-192864D8E4F9}" srcOrd="2" destOrd="0" presId="urn:microsoft.com/office/officeart/2005/8/layout/radial4"/>
    <dgm:cxn modelId="{DBB817E7-7645-4B8C-80F3-7194A3E9DDFA}" type="presParOf" srcId="{2D7AC26C-1587-43DF-B235-F95042295EFC}" destId="{D1F733C7-4D63-4BA7-ABA5-A98D001C204D}" srcOrd="3" destOrd="0" presId="urn:microsoft.com/office/officeart/2005/8/layout/radial4"/>
    <dgm:cxn modelId="{A09A949D-8BC7-4549-B2FC-07D05244BFB1}" type="presParOf" srcId="{2D7AC26C-1587-43DF-B235-F95042295EFC}" destId="{CB8424CE-4BE6-45AA-A602-B52EB5648BF8}" srcOrd="4" destOrd="0" presId="urn:microsoft.com/office/officeart/2005/8/layout/radial4"/>
    <dgm:cxn modelId="{F73A9414-57D3-4629-95AD-9B1491A72B2A}" type="presParOf" srcId="{2D7AC26C-1587-43DF-B235-F95042295EFC}" destId="{66752568-CF29-4D59-BEB9-E8949F30E222}" srcOrd="5" destOrd="0" presId="urn:microsoft.com/office/officeart/2005/8/layout/radial4"/>
    <dgm:cxn modelId="{ABCF7043-170C-4A89-918E-9A175E3E8C56}" type="presParOf" srcId="{2D7AC26C-1587-43DF-B235-F95042295EFC}" destId="{D7FBC2C8-9C54-45C6-86C8-B71449161997}" srcOrd="6" destOrd="0" presId="urn:microsoft.com/office/officeart/2005/8/layout/radial4"/>
    <dgm:cxn modelId="{13B13D7E-ED1D-4382-AC37-EB91702EE0BD}" type="presParOf" srcId="{2D7AC26C-1587-43DF-B235-F95042295EFC}" destId="{42449359-4937-4A8E-B361-73A8264E2BFB}" srcOrd="7" destOrd="0" presId="urn:microsoft.com/office/officeart/2005/8/layout/radial4"/>
    <dgm:cxn modelId="{7BB5ABDF-0BCA-4F07-AB85-BB730A5C53AB}" type="presParOf" srcId="{2D7AC26C-1587-43DF-B235-F95042295EFC}" destId="{43E0ECF8-258A-4465-9686-81357E6213D0}" srcOrd="8" destOrd="0" presId="urn:microsoft.com/office/officeart/2005/8/layout/radial4"/>
    <dgm:cxn modelId="{B01658F3-608E-4AF2-883A-F79E6FEBB97E}" type="presParOf" srcId="{2D7AC26C-1587-43DF-B235-F95042295EFC}" destId="{11E2D2BB-9887-444C-8ADF-5EEC838CA822}" srcOrd="9" destOrd="0" presId="urn:microsoft.com/office/officeart/2005/8/layout/radial4"/>
    <dgm:cxn modelId="{5B9A3363-7423-4A86-8D2F-EB17ABEA0BE1}" type="presParOf" srcId="{2D7AC26C-1587-43DF-B235-F95042295EFC}" destId="{BD415BD6-E572-4B1A-B4CA-4E7D77F7A8CF}" srcOrd="10" destOrd="0" presId="urn:microsoft.com/office/officeart/2005/8/layout/radial4"/>
    <dgm:cxn modelId="{46C96E11-1706-41B5-A846-B71A1E5495D6}" type="presParOf" srcId="{2D7AC26C-1587-43DF-B235-F95042295EFC}" destId="{BC004533-DF10-4DDB-9FE0-1C446C611D4F}" srcOrd="11" destOrd="0" presId="urn:microsoft.com/office/officeart/2005/8/layout/radial4"/>
    <dgm:cxn modelId="{237DBE08-40B9-49BB-BB4B-1A11A299969B}" type="presParOf" srcId="{2D7AC26C-1587-43DF-B235-F95042295EFC}" destId="{22384284-3E6B-4288-A612-0E60C3E9E898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8C727-F0C1-41C5-85F9-489F1987C7D8}">
      <dsp:nvSpPr>
        <dsp:cNvPr id="0" name=""/>
        <dsp:cNvSpPr/>
      </dsp:nvSpPr>
      <dsp:spPr>
        <a:xfrm>
          <a:off x="2975292" y="2955389"/>
          <a:ext cx="2177414" cy="21774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Community Development</a:t>
          </a:r>
        </a:p>
      </dsp:txBody>
      <dsp:txXfrm>
        <a:off x="3294167" y="3274264"/>
        <a:ext cx="1539664" cy="1539664"/>
      </dsp:txXfrm>
    </dsp:sp>
    <dsp:sp modelId="{FB020D26-0C1F-4D6C-AD0C-56AB8C412CFD}">
      <dsp:nvSpPr>
        <dsp:cNvPr id="0" name=""/>
        <dsp:cNvSpPr/>
      </dsp:nvSpPr>
      <dsp:spPr>
        <a:xfrm rot="10800000">
          <a:off x="762916" y="3733815"/>
          <a:ext cx="2090695" cy="6205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B5E48-E566-4F6C-8753-192864D8E4F9}">
      <dsp:nvSpPr>
        <dsp:cNvPr id="0" name=""/>
        <dsp:cNvSpPr/>
      </dsp:nvSpPr>
      <dsp:spPr>
        <a:xfrm>
          <a:off x="821" y="3434420"/>
          <a:ext cx="1524190" cy="1219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Civic Engagement</a:t>
          </a:r>
        </a:p>
      </dsp:txBody>
      <dsp:txXfrm>
        <a:off x="36535" y="3470134"/>
        <a:ext cx="1452762" cy="1147924"/>
      </dsp:txXfrm>
    </dsp:sp>
    <dsp:sp modelId="{D1F733C7-4D63-4BA7-ABA5-A98D001C204D}">
      <dsp:nvSpPr>
        <dsp:cNvPr id="0" name=""/>
        <dsp:cNvSpPr/>
      </dsp:nvSpPr>
      <dsp:spPr>
        <a:xfrm rot="12960000">
          <a:off x="1193723" y="2407926"/>
          <a:ext cx="2090695" cy="6205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424CE-4BE6-45AA-A602-B52EB5648BF8}">
      <dsp:nvSpPr>
        <dsp:cNvPr id="0" name=""/>
        <dsp:cNvSpPr/>
      </dsp:nvSpPr>
      <dsp:spPr>
        <a:xfrm>
          <a:off x="631271" y="1494092"/>
          <a:ext cx="1524190" cy="1219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Health Care</a:t>
          </a:r>
        </a:p>
      </dsp:txBody>
      <dsp:txXfrm>
        <a:off x="666985" y="1529806"/>
        <a:ext cx="1452762" cy="1147924"/>
      </dsp:txXfrm>
    </dsp:sp>
    <dsp:sp modelId="{66752568-CF29-4D59-BEB9-E8949F30E222}">
      <dsp:nvSpPr>
        <dsp:cNvPr id="0" name=""/>
        <dsp:cNvSpPr/>
      </dsp:nvSpPr>
      <dsp:spPr>
        <a:xfrm rot="15120000">
          <a:off x="2321591" y="1588482"/>
          <a:ext cx="2090695" cy="6205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FBC2C8-9C54-45C6-86C8-B71449161997}">
      <dsp:nvSpPr>
        <dsp:cNvPr id="0" name=""/>
        <dsp:cNvSpPr/>
      </dsp:nvSpPr>
      <dsp:spPr>
        <a:xfrm>
          <a:off x="2281813" y="294903"/>
          <a:ext cx="1524190" cy="1219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Education </a:t>
          </a:r>
        </a:p>
      </dsp:txBody>
      <dsp:txXfrm>
        <a:off x="2317527" y="330617"/>
        <a:ext cx="1452762" cy="1147924"/>
      </dsp:txXfrm>
    </dsp:sp>
    <dsp:sp modelId="{42449359-4937-4A8E-B361-73A8264E2BFB}">
      <dsp:nvSpPr>
        <dsp:cNvPr id="0" name=""/>
        <dsp:cNvSpPr/>
      </dsp:nvSpPr>
      <dsp:spPr>
        <a:xfrm rot="17280000">
          <a:off x="3715713" y="1588482"/>
          <a:ext cx="2090695" cy="6205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0ECF8-258A-4465-9686-81357E6213D0}">
      <dsp:nvSpPr>
        <dsp:cNvPr id="0" name=""/>
        <dsp:cNvSpPr/>
      </dsp:nvSpPr>
      <dsp:spPr>
        <a:xfrm>
          <a:off x="4321995" y="294903"/>
          <a:ext cx="1524190" cy="1219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Jobs </a:t>
          </a:r>
        </a:p>
      </dsp:txBody>
      <dsp:txXfrm>
        <a:off x="4357709" y="330617"/>
        <a:ext cx="1452762" cy="1147924"/>
      </dsp:txXfrm>
    </dsp:sp>
    <dsp:sp modelId="{11E2D2BB-9887-444C-8ADF-5EEC838CA822}">
      <dsp:nvSpPr>
        <dsp:cNvPr id="0" name=""/>
        <dsp:cNvSpPr/>
      </dsp:nvSpPr>
      <dsp:spPr>
        <a:xfrm rot="19440000">
          <a:off x="4843580" y="2407926"/>
          <a:ext cx="2090695" cy="6205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15BD6-E572-4B1A-B4CA-4E7D77F7A8CF}">
      <dsp:nvSpPr>
        <dsp:cNvPr id="0" name=""/>
        <dsp:cNvSpPr/>
      </dsp:nvSpPr>
      <dsp:spPr>
        <a:xfrm>
          <a:off x="5972537" y="1494092"/>
          <a:ext cx="1524190" cy="1219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Housing</a:t>
          </a:r>
        </a:p>
      </dsp:txBody>
      <dsp:txXfrm>
        <a:off x="6008251" y="1529806"/>
        <a:ext cx="1452762" cy="1147924"/>
      </dsp:txXfrm>
    </dsp:sp>
    <dsp:sp modelId="{BC004533-DF10-4DDB-9FE0-1C446C611D4F}">
      <dsp:nvSpPr>
        <dsp:cNvPr id="0" name=""/>
        <dsp:cNvSpPr/>
      </dsp:nvSpPr>
      <dsp:spPr>
        <a:xfrm>
          <a:off x="5274388" y="3733815"/>
          <a:ext cx="2090695" cy="620563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84284-3E6B-4288-A612-0E60C3E9E898}">
      <dsp:nvSpPr>
        <dsp:cNvPr id="0" name=""/>
        <dsp:cNvSpPr/>
      </dsp:nvSpPr>
      <dsp:spPr>
        <a:xfrm>
          <a:off x="6602988" y="3434420"/>
          <a:ext cx="1524190" cy="1219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Environmental</a:t>
          </a:r>
        </a:p>
      </dsp:txBody>
      <dsp:txXfrm>
        <a:off x="6638702" y="3470134"/>
        <a:ext cx="1452762" cy="114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C36EE-CAE4-48F8-8A23-A3740B786D0F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48E2E-3680-4480-ACAE-869F33B1C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76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5-22T06:42:04.778"/>
    </inkml:context>
    <inkml:brush xml:id="br0">
      <inkml:brushProperty name="width" value="0.2" units="cm"/>
      <inkml:brushProperty name="height" value="0.2" units="cm"/>
      <inkml:brushProperty name="color" value="#ED1C24"/>
    </inkml:brush>
  </inkml:definitions>
  <inkml:trace contextRef="#ctx0" brushRef="#br0">1434 9358 1152,'0'0'512,"0"0"-384,52 0-544,-52 0-256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5-06T05:12:42.773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2967 9941 2816,'-33'-33'1056,"33"33"-576,0 0-224,0 0 352,0 0-448,0 0-128,0 0-384,0 0-128,0 0-800,0 0-288,0 0 640,0 0 448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5-06T05:12:42.25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3096 7303 1664,'33'-33'704,"-33"33"-384,0-33 192,0 33 352,0 0-256,0 0-96,0 0-224,0-33-128,0 33-160,0 0 0,0-33-768,0 33-384,0 0-192,0 0 32</inkml:trace>
</inkml:ink>
</file>

<file path=ppt/ink/ink4.xml><?xml version="1.0" encoding="utf-8"?>
<inkml:ink xmlns:inkml="http://www.w3.org/2003/InkML">
  <inkml:definitions/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CD5A2-B811-4872-8CD7-B102038F73B3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AF648-FA7D-4BCA-87FC-0E1B40F72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90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AF648-FA7D-4BCA-87FC-0E1B40F72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34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AF648-FA7D-4BCA-87FC-0E1B40F727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56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AF648-FA7D-4BCA-87FC-0E1B40F72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8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AF648-FA7D-4BCA-87FC-0E1B40F72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12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AF648-FA7D-4BCA-87FC-0E1B40F72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0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1D92-EB4E-49A7-8B64-48792365F545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DAB2-3F1B-489A-813F-C6865D5B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4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1D92-EB4E-49A7-8B64-48792365F545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DAB2-3F1B-489A-813F-C6865D5B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7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1D92-EB4E-49A7-8B64-48792365F545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DAB2-3F1B-489A-813F-C6865D5B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27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DBF91-3622-AE40-9784-374278F78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0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1D92-EB4E-49A7-8B64-48792365F545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DAB2-3F1B-489A-813F-C6865D5B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1D92-EB4E-49A7-8B64-48792365F545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DAB2-3F1B-489A-813F-C6865D5B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9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1D92-EB4E-49A7-8B64-48792365F545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DAB2-3F1B-489A-813F-C6865D5B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1D92-EB4E-49A7-8B64-48792365F545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DAB2-3F1B-489A-813F-C6865D5B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1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1D92-EB4E-49A7-8B64-48792365F545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DAB2-3F1B-489A-813F-C6865D5B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7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NC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9" b="2609"/>
          <a:stretch>
            <a:fillRect/>
          </a:stretch>
        </p:blipFill>
        <p:spPr bwMode="auto">
          <a:xfrm>
            <a:off x="10862769" y="6196543"/>
            <a:ext cx="1212861" cy="5592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 userDrawn="1"/>
        </p:nvSpPr>
        <p:spPr>
          <a:xfrm>
            <a:off x="-8313" y="252333"/>
            <a:ext cx="7281644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sz="3600" b="1" kern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428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1D92-EB4E-49A7-8B64-48792365F545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DAB2-3F1B-489A-813F-C6865D5B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9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1D92-EB4E-49A7-8B64-48792365F545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DAB2-3F1B-489A-813F-C6865D5B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0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61D92-EB4E-49A7-8B64-48792365F545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0DAB2-3F1B-489A-813F-C6865D5B1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6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2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" t="5049" r="6119" b="16361"/>
          <a:stretch/>
        </p:blipFill>
        <p:spPr>
          <a:xfrm>
            <a:off x="8903698" y="3557003"/>
            <a:ext cx="2870200" cy="1676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9584"/>
          <a:stretch/>
        </p:blipFill>
        <p:spPr>
          <a:xfrm>
            <a:off x="8879" y="1186586"/>
            <a:ext cx="3269068" cy="2461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2799" y="1067038"/>
            <a:ext cx="3814576" cy="2489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954"/>
          <a:stretch/>
        </p:blipFill>
        <p:spPr>
          <a:xfrm>
            <a:off x="5353236" y="3740746"/>
            <a:ext cx="3879956" cy="2121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543" y="833531"/>
            <a:ext cx="3522846" cy="23485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" y="3034974"/>
            <a:ext cx="9986683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The Spark at Midtown</a:t>
            </a:r>
            <a:endParaRPr lang="en-US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827" y="3740746"/>
            <a:ext cx="4620948" cy="24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0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7158" y="3097085"/>
            <a:ext cx="7483475" cy="4987925"/>
          </a:xfrm>
          <a:effectLst/>
        </p:spPr>
      </p:pic>
      <p:pic>
        <p:nvPicPr>
          <p:cNvPr id="7" name="Picture 11" descr="Solar Pane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185" y="51154"/>
            <a:ext cx="4828863" cy="3219242"/>
          </a:xfrm>
          <a:prstGeom prst="rect">
            <a:avLst/>
          </a:prstGeom>
          <a:noFill/>
          <a:ln w="76200">
            <a:solidFill>
              <a:schemeClr val="lt1">
                <a:hueOff val="0"/>
                <a:satOff val="0"/>
                <a:lumOff val="0"/>
              </a:schemeClr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9FCFC3-7EA7-4CC9-8314-EC8FE9A1AA1D}"/>
              </a:ext>
            </a:extLst>
          </p:cNvPr>
          <p:cNvSpPr/>
          <p:nvPr/>
        </p:nvSpPr>
        <p:spPr>
          <a:xfrm>
            <a:off x="-419602" y="322916"/>
            <a:ext cx="66411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</a:rPr>
              <a:t>Local Economy Impact</a:t>
            </a:r>
          </a:p>
        </p:txBody>
      </p:sp>
      <p:pic>
        <p:nvPicPr>
          <p:cNvPr id="6" name="Picture 10" descr="New Windo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6823" y="342187"/>
            <a:ext cx="3883140" cy="2580323"/>
          </a:xfrm>
          <a:prstGeom prst="rect">
            <a:avLst/>
          </a:prstGeom>
          <a:noFill/>
          <a:ln w="76200">
            <a:solidFill>
              <a:schemeClr val="lt1">
                <a:hueOff val="0"/>
                <a:satOff val="0"/>
                <a:lumOff val="0"/>
              </a:schemeClr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55937B1-73EE-4264-8A97-9AC2587A13CB}"/>
              </a:ext>
            </a:extLst>
          </p:cNvPr>
          <p:cNvSpPr txBox="1">
            <a:spLocks/>
          </p:cNvSpPr>
          <p:nvPr/>
        </p:nvSpPr>
        <p:spPr>
          <a:xfrm>
            <a:off x="839788" y="1571987"/>
            <a:ext cx="5157787" cy="5024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During Construction: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D06F7AA-3B34-470F-8A62-5456FE154949}"/>
              </a:ext>
            </a:extLst>
          </p:cNvPr>
          <p:cNvSpPr txBox="1">
            <a:spLocks/>
          </p:cNvSpPr>
          <p:nvPr/>
        </p:nvSpPr>
        <p:spPr>
          <a:xfrm>
            <a:off x="839788" y="2453589"/>
            <a:ext cx="5157787" cy="3714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rgbClr val="0070C0"/>
                </a:solidFill>
              </a:rPr>
              <a:t>788 New jobs created </a:t>
            </a:r>
          </a:p>
          <a:p>
            <a:r>
              <a:rPr lang="en-US" sz="2600" dirty="0">
                <a:solidFill>
                  <a:srgbClr val="0070C0"/>
                </a:solidFill>
              </a:rPr>
              <a:t>$17.7 million in local business revenue</a:t>
            </a:r>
          </a:p>
          <a:p>
            <a:r>
              <a:rPr lang="en-US" sz="2600" dirty="0">
                <a:solidFill>
                  <a:srgbClr val="0070C0"/>
                </a:solidFill>
              </a:rPr>
              <a:t>$39.6 million created in local wages/salaries</a:t>
            </a:r>
          </a:p>
          <a:p>
            <a:r>
              <a:rPr lang="en-US" sz="2600" dirty="0">
                <a:solidFill>
                  <a:srgbClr val="0070C0"/>
                </a:solidFill>
              </a:rPr>
              <a:t>$10.8 million in local taxes and fees</a:t>
            </a:r>
          </a:p>
          <a:p>
            <a:r>
              <a:rPr lang="en-US" sz="2600" dirty="0">
                <a:solidFill>
                  <a:srgbClr val="0070C0"/>
                </a:solidFill>
              </a:rPr>
              <a:t>Spark at Midtown: 153 new jobs *Estimated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877FEC-1D5A-4018-8F1C-E6E9EFAFE26C}"/>
              </a:ext>
            </a:extLst>
          </p:cNvPr>
          <p:cNvSpPr txBox="1"/>
          <p:nvPr/>
        </p:nvSpPr>
        <p:spPr>
          <a:xfrm>
            <a:off x="839788" y="5426177"/>
            <a:ext cx="61479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1400" dirty="0"/>
              <a:t>* Figures estimated from the National Association of Home Builders’ report </a:t>
            </a:r>
          </a:p>
          <a:p>
            <a:r>
              <a:rPr lang="en-US" sz="1400" i="1" dirty="0"/>
              <a:t>The Economic Impact of Home Building in a Typical Local Area </a:t>
            </a:r>
            <a:r>
              <a:rPr lang="en-US" sz="1400" dirty="0"/>
              <a:t>(April 2015). </a:t>
            </a:r>
          </a:p>
        </p:txBody>
      </p:sp>
      <p:pic>
        <p:nvPicPr>
          <p:cNvPr id="13" name="Picture 10" descr="New Windows">
            <a:extLst>
              <a:ext uri="{FF2B5EF4-FFF2-40B4-BE49-F238E27FC236}">
                <a16:creationId xmlns:a16="http://schemas.microsoft.com/office/drawing/2014/main" id="{1052498B-A437-47F5-986A-94E0BDE6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58" y="3377844"/>
            <a:ext cx="5160322" cy="3429002"/>
          </a:xfrm>
          <a:prstGeom prst="rect">
            <a:avLst/>
          </a:prstGeom>
          <a:noFill/>
          <a:ln w="76200">
            <a:solidFill>
              <a:schemeClr val="lt1">
                <a:hueOff val="0"/>
                <a:satOff val="0"/>
                <a:lumOff val="0"/>
              </a:schemeClr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02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BCEB2908-5354-49B7-9D95-C6F0ACBEB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8" b="9564"/>
          <a:stretch/>
        </p:blipFill>
        <p:spPr>
          <a:xfrm>
            <a:off x="1861213" y="1552576"/>
            <a:ext cx="8469573" cy="48053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B15F6C-2E21-4A04-A7A6-1C86EB29FF1D}"/>
              </a:ext>
            </a:extLst>
          </p:cNvPr>
          <p:cNvSpPr txBox="1">
            <a:spLocks/>
          </p:cNvSpPr>
          <p:nvPr/>
        </p:nvSpPr>
        <p:spPr>
          <a:xfrm>
            <a:off x="252620" y="1108076"/>
            <a:ext cx="10515600" cy="444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percentage of income, Long Beach rents are more expensive than San Francisco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CDAC7-9A8A-4E21-BA5A-C56B4243147B}"/>
              </a:ext>
            </a:extLst>
          </p:cNvPr>
          <p:cNvSpPr txBox="1"/>
          <p:nvPr/>
        </p:nvSpPr>
        <p:spPr>
          <a:xfrm>
            <a:off x="0" y="245537"/>
            <a:ext cx="10770283" cy="6617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 Our Mission: Building Communities &amp; Transforming Neighborhoods through Housing</a:t>
            </a:r>
          </a:p>
          <a:p>
            <a:r>
              <a:rPr lang="en-US" sz="6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359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0213B9-6430-4C08-8D42-1942CD618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784288"/>
              </p:ext>
            </p:extLst>
          </p:nvPr>
        </p:nvGraphicFramePr>
        <p:xfrm>
          <a:off x="1478846" y="1182158"/>
          <a:ext cx="6388804" cy="3826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393">
                  <a:extLst>
                    <a:ext uri="{9D8B030D-6E8A-4147-A177-3AD203B41FA5}">
                      <a16:colId xmlns:a16="http://schemas.microsoft.com/office/drawing/2014/main" val="3069686974"/>
                    </a:ext>
                  </a:extLst>
                </a:gridCol>
                <a:gridCol w="1338071">
                  <a:extLst>
                    <a:ext uri="{9D8B030D-6E8A-4147-A177-3AD203B41FA5}">
                      <a16:colId xmlns:a16="http://schemas.microsoft.com/office/drawing/2014/main" val="639915029"/>
                    </a:ext>
                  </a:extLst>
                </a:gridCol>
                <a:gridCol w="1999170">
                  <a:extLst>
                    <a:ext uri="{9D8B030D-6E8A-4147-A177-3AD203B41FA5}">
                      <a16:colId xmlns:a16="http://schemas.microsoft.com/office/drawing/2014/main" val="3125446476"/>
                    </a:ext>
                  </a:extLst>
                </a:gridCol>
                <a:gridCol w="1999170">
                  <a:extLst>
                    <a:ext uri="{9D8B030D-6E8A-4147-A177-3AD203B41FA5}">
                      <a16:colId xmlns:a16="http://schemas.microsoft.com/office/drawing/2014/main" val="3683786904"/>
                    </a:ext>
                  </a:extLst>
                </a:gridCol>
              </a:tblGrid>
              <a:tr h="5530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Unit #</a:t>
                      </a:r>
                    </a:p>
                  </a:txBody>
                  <a:tcPr marL="7568" marR="7568" marT="756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Unit Type</a:t>
                      </a:r>
                    </a:p>
                  </a:txBody>
                  <a:tcPr marL="7568" marR="7568" marT="756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Gross Rent </a:t>
                      </a:r>
                    </a:p>
                  </a:txBody>
                  <a:tcPr marL="7568" marR="7568" marT="7568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Affordability </a:t>
                      </a:r>
                    </a:p>
                  </a:txBody>
                  <a:tcPr marL="7568" marR="7568" marT="7568" marB="0" anchor="ctr"/>
                </a:tc>
                <a:extLst>
                  <a:ext uri="{0D108BD9-81ED-4DB2-BD59-A6C34878D82A}">
                    <a16:rowId xmlns:a16="http://schemas.microsoft.com/office/drawing/2014/main" val="842734877"/>
                  </a:ext>
                </a:extLst>
              </a:tr>
              <a:tr h="7456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u="none" strike="noStrike" dirty="0">
                          <a:effectLst/>
                        </a:rPr>
                        <a:t>47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bedroom 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$415-$545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30%-60% AMI</a:t>
                      </a: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1796038621"/>
                  </a:ext>
                </a:extLst>
              </a:tr>
              <a:tr h="58310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bedroom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$654-$1,309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30%-60% AMI</a:t>
                      </a:r>
                    </a:p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1476172917"/>
                  </a:ext>
                </a:extLst>
              </a:tr>
              <a:tr h="52005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bedroom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$756-$1,512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30%-60% AMI</a:t>
                      </a:r>
                    </a:p>
                    <a:p>
                      <a:pPr algn="ctr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1457020994"/>
                  </a:ext>
                </a:extLst>
              </a:tr>
              <a:tr h="80489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Manager’s Unit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3311455899"/>
                  </a:ext>
                </a:extLst>
              </a:tr>
              <a:tr h="58310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95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132345682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285C50A-6782-4B9F-9E4B-F58EDD3C213D}"/>
              </a:ext>
            </a:extLst>
          </p:cNvPr>
          <p:cNvSpPr txBox="1"/>
          <p:nvPr/>
        </p:nvSpPr>
        <p:spPr>
          <a:xfrm>
            <a:off x="119270" y="349857"/>
            <a:ext cx="7076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Affordability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C5BB5-199E-4013-AA22-F489ECCBA2AF}"/>
              </a:ext>
            </a:extLst>
          </p:cNvPr>
          <p:cNvSpPr txBox="1"/>
          <p:nvPr/>
        </p:nvSpPr>
        <p:spPr>
          <a:xfrm>
            <a:off x="1600200" y="5534025"/>
            <a:ext cx="4019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*AMI= Area Median Income</a:t>
            </a:r>
          </a:p>
          <a:p>
            <a:r>
              <a:rPr lang="en-US" dirty="0"/>
              <a:t>*AMI in LA County in 2017 was $64,000</a:t>
            </a:r>
          </a:p>
          <a:p>
            <a:r>
              <a:rPr lang="en-US" dirty="0"/>
              <a:t>*AMI in Long Beach in 2017 was $60,000</a:t>
            </a:r>
          </a:p>
        </p:txBody>
      </p:sp>
    </p:spTree>
    <p:extLst>
      <p:ext uri="{BB962C8B-B14F-4D97-AF65-F5344CB8AC3E}">
        <p14:creationId xmlns:p14="http://schemas.microsoft.com/office/powerpoint/2010/main" val="196896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0213B9-6430-4C08-8D42-1942CD618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335804"/>
              </p:ext>
            </p:extLst>
          </p:nvPr>
        </p:nvGraphicFramePr>
        <p:xfrm>
          <a:off x="1478844" y="1182158"/>
          <a:ext cx="8015110" cy="4199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8667">
                  <a:extLst>
                    <a:ext uri="{9D8B030D-6E8A-4147-A177-3AD203B41FA5}">
                      <a16:colId xmlns:a16="http://schemas.microsoft.com/office/drawing/2014/main" val="3069686974"/>
                    </a:ext>
                  </a:extLst>
                </a:gridCol>
                <a:gridCol w="2596443">
                  <a:extLst>
                    <a:ext uri="{9D8B030D-6E8A-4147-A177-3AD203B41FA5}">
                      <a16:colId xmlns:a16="http://schemas.microsoft.com/office/drawing/2014/main" val="639915029"/>
                    </a:ext>
                  </a:extLst>
                </a:gridCol>
              </a:tblGrid>
              <a:tr h="38219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Permanent Financing Sources </a:t>
                      </a:r>
                    </a:p>
                  </a:txBody>
                  <a:tcPr marL="7568" marR="7568" marT="7568" marB="0" anchor="ctr"/>
                </a:tc>
                <a:tc>
                  <a:txBody>
                    <a:bodyPr/>
                    <a:lstStyle/>
                    <a:p>
                      <a:pPr algn="l" fontAlgn="t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568" marR="7568" marT="7568" marB="0"/>
                </a:tc>
                <a:extLst>
                  <a:ext uri="{0D108BD9-81ED-4DB2-BD59-A6C34878D82A}">
                    <a16:rowId xmlns:a16="http://schemas.microsoft.com/office/drawing/2014/main" val="842734877"/>
                  </a:ext>
                </a:extLst>
              </a:tr>
              <a:tr h="51526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u="none" strike="noStrike" dirty="0">
                          <a:effectLst/>
                        </a:rPr>
                        <a:t>Los Angeles County Funds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$9,220,000</a:t>
                      </a: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1796038621"/>
                  </a:ext>
                </a:extLst>
              </a:tr>
              <a:tr h="40294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Los Angeles County 4</a:t>
                      </a:r>
                      <a:r>
                        <a:rPr lang="en-US" sz="1800" u="none" strike="noStrike" baseline="30000" dirty="0">
                          <a:effectLst/>
                        </a:rPr>
                        <a:t>th</a:t>
                      </a:r>
                      <a:r>
                        <a:rPr lang="en-US" sz="1800" u="none" strike="noStrike" dirty="0">
                          <a:effectLst/>
                        </a:rPr>
                        <a:t> District General Funds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$1,500,000</a:t>
                      </a: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1476172917"/>
                  </a:ext>
                </a:extLst>
              </a:tr>
              <a:tr h="3593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 of Long Beach Loan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$3,000,000</a:t>
                      </a: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1457020994"/>
                  </a:ext>
                </a:extLst>
              </a:tr>
              <a:tr h="3593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u="none" strike="noStrike" dirty="0">
                          <a:effectLst/>
                        </a:rPr>
                        <a:t>HCD Infill Infrastructure Grant (IIG)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$1,999,268</a:t>
                      </a: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1299005993"/>
                  </a:ext>
                </a:extLst>
              </a:tr>
              <a:tr h="51526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u="none" strike="noStrike" dirty="0">
                          <a:effectLst/>
                        </a:rPr>
                        <a:t>Federal Home Loan Bank – Affordable Housing Program Grant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$940,000</a:t>
                      </a: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46154397"/>
                  </a:ext>
                </a:extLst>
              </a:tr>
              <a:tr h="40294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Permanent Loan 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$10,317,700</a:t>
                      </a: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3360177806"/>
                  </a:ext>
                </a:extLst>
              </a:tr>
              <a:tr h="40294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Limited Partner Equity (Tax Credit Equity)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$24,112,992</a:t>
                      </a: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3356943549"/>
                  </a:ext>
                </a:extLst>
              </a:tr>
              <a:tr h="40294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$1,487,161</a:t>
                      </a: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3311455899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568" marR="7568" marT="7568" marB="0"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$52,577,121</a:t>
                      </a:r>
                    </a:p>
                  </a:txBody>
                  <a:tcPr marL="7568" marR="7568" marT="7568" marB="0" anchor="b"/>
                </a:tc>
                <a:extLst>
                  <a:ext uri="{0D108BD9-81ED-4DB2-BD59-A6C34878D82A}">
                    <a16:rowId xmlns:a16="http://schemas.microsoft.com/office/drawing/2014/main" val="132345682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285C50A-6782-4B9F-9E4B-F58EDD3C213D}"/>
              </a:ext>
            </a:extLst>
          </p:cNvPr>
          <p:cNvSpPr txBox="1"/>
          <p:nvPr/>
        </p:nvSpPr>
        <p:spPr>
          <a:xfrm>
            <a:off x="119270" y="349857"/>
            <a:ext cx="7076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415565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121D5E-2FB2-452A-BFA2-A6F54948A2C0}"/>
              </a:ext>
            </a:extLst>
          </p:cNvPr>
          <p:cNvSpPr txBox="1">
            <a:spLocks/>
          </p:cNvSpPr>
          <p:nvPr/>
        </p:nvSpPr>
        <p:spPr>
          <a:xfrm>
            <a:off x="666750" y="1292224"/>
            <a:ext cx="5410200" cy="3298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E0FA1-23EB-4B3E-B0CC-23B3C4153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23"/>
          <a:stretch/>
        </p:blipFill>
        <p:spPr>
          <a:xfrm>
            <a:off x="6216650" y="3829159"/>
            <a:ext cx="5812406" cy="2929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52EE5-7D20-49E1-B52B-36B9162137A1}"/>
              </a:ext>
            </a:extLst>
          </p:cNvPr>
          <p:cNvSpPr txBox="1"/>
          <p:nvPr/>
        </p:nvSpPr>
        <p:spPr>
          <a:xfrm>
            <a:off x="119270" y="349857"/>
            <a:ext cx="7076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Questions and Discussion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C9E11-76E5-4460-ABB6-36CA78F7808A}"/>
              </a:ext>
            </a:extLst>
          </p:cNvPr>
          <p:cNvSpPr txBox="1"/>
          <p:nvPr/>
        </p:nvSpPr>
        <p:spPr>
          <a:xfrm>
            <a:off x="422189" y="4418308"/>
            <a:ext cx="381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Ana Tapia, Project Manager</a:t>
            </a:r>
          </a:p>
          <a:p>
            <a:r>
              <a:rPr lang="en-US" b="1" dirty="0">
                <a:solidFill>
                  <a:schemeClr val="tx2"/>
                </a:solidFill>
              </a:rPr>
              <a:t>LINC Housing Corporation  </a:t>
            </a:r>
          </a:p>
          <a:p>
            <a:r>
              <a:rPr lang="en-US" dirty="0">
                <a:solidFill>
                  <a:schemeClr val="tx2"/>
                </a:solidFill>
              </a:rPr>
              <a:t>(562) 684-1114</a:t>
            </a:r>
          </a:p>
        </p:txBody>
      </p:sp>
      <p:pic>
        <p:nvPicPr>
          <p:cNvPr id="4" name="Picture 3" descr="A picture containing sky, building, outdoor, road&#10;&#10;Description generated with very high confidence">
            <a:extLst>
              <a:ext uri="{FF2B5EF4-FFF2-40B4-BE49-F238E27FC236}">
                <a16:creationId xmlns:a16="http://schemas.microsoft.com/office/drawing/2014/main" id="{2AFC444E-0311-4090-B7F9-D1C6CDC25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54" y="3711388"/>
            <a:ext cx="7019102" cy="3146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A293D-AE69-4AE8-8ABE-C36E2303E2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82" b="10867"/>
          <a:stretch/>
        </p:blipFill>
        <p:spPr>
          <a:xfrm>
            <a:off x="119270" y="1003300"/>
            <a:ext cx="7182483" cy="3332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6FA0FA-7133-44A0-8431-FA404F86E36D}"/>
              </a:ext>
            </a:extLst>
          </p:cNvPr>
          <p:cNvSpPr txBox="1"/>
          <p:nvPr/>
        </p:nvSpPr>
        <p:spPr>
          <a:xfrm>
            <a:off x="422189" y="5423506"/>
            <a:ext cx="604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For information on applying for the project contact:</a:t>
            </a:r>
          </a:p>
          <a:p>
            <a:r>
              <a:rPr lang="en-US" b="1" dirty="0">
                <a:solidFill>
                  <a:schemeClr val="tx2"/>
                </a:solidFill>
              </a:rPr>
              <a:t>Long Beach Housing Authority </a:t>
            </a:r>
          </a:p>
          <a:p>
            <a:r>
              <a:rPr lang="en-US" b="1" dirty="0">
                <a:solidFill>
                  <a:schemeClr val="tx2"/>
                </a:solidFill>
              </a:rPr>
              <a:t>www.longbeach.gov/haclb/programs/hopwa/waiting-list/</a:t>
            </a:r>
          </a:p>
          <a:p>
            <a:r>
              <a:rPr lang="en-US" dirty="0">
                <a:solidFill>
                  <a:schemeClr val="tx2"/>
                </a:solidFill>
              </a:rPr>
              <a:t>(562) 570-6985</a:t>
            </a:r>
          </a:p>
        </p:txBody>
      </p:sp>
    </p:spTree>
    <p:extLst>
      <p:ext uri="{BB962C8B-B14F-4D97-AF65-F5344CB8AC3E}">
        <p14:creationId xmlns:p14="http://schemas.microsoft.com/office/powerpoint/2010/main" val="118865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6D2D11-35BE-4850-8B31-0C834E7A7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3430719"/>
            <a:ext cx="4304836" cy="28698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3296" y="306402"/>
            <a:ext cx="45327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Times New Roman" panose="02020603050405020304" pitchFamily="18" charset="0"/>
              </a:rPr>
              <a:t>LINC</a:t>
            </a:r>
            <a:r>
              <a:rPr 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 Housing - Our Mission</a:t>
            </a:r>
            <a:endParaRPr lang="en-US" sz="2800" dirty="0"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01" y="1184003"/>
            <a:ext cx="4575131" cy="5460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A9C7B-970F-4FE1-A9B8-CF2D58EC9A2B}"/>
              </a:ext>
            </a:extLst>
          </p:cNvPr>
          <p:cNvSpPr txBox="1"/>
          <p:nvPr/>
        </p:nvSpPr>
        <p:spPr>
          <a:xfrm>
            <a:off x="44708" y="308868"/>
            <a:ext cx="10770283" cy="5693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7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LINC Housing: Long Beach Based, Mission-Driven</a:t>
            </a:r>
            <a:endParaRPr lang="en-US" sz="16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31A8E-76D6-4BCB-9B04-2AE362BA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233" y="1095921"/>
            <a:ext cx="5226467" cy="2788371"/>
          </a:xfrm>
          <a:prstGeom prst="rect">
            <a:avLst/>
          </a:prstGeom>
        </p:spPr>
      </p:pic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D0B60F0-A315-44E5-B405-662471607C83}"/>
              </a:ext>
            </a:extLst>
          </p:cNvPr>
          <p:cNvSpPr/>
          <p:nvPr/>
        </p:nvSpPr>
        <p:spPr>
          <a:xfrm>
            <a:off x="3429000" y="5791200"/>
            <a:ext cx="266700" cy="2286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3896" y="357202"/>
            <a:ext cx="36691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LINC</a:t>
            </a: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by the Numbers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83280"/>
              </p:ext>
            </p:extLst>
          </p:nvPr>
        </p:nvGraphicFramePr>
        <p:xfrm>
          <a:off x="973666" y="1760310"/>
          <a:ext cx="9186335" cy="37923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01792">
                  <a:extLst>
                    <a:ext uri="{9D8B030D-6E8A-4147-A177-3AD203B41FA5}">
                      <a16:colId xmlns:a16="http://schemas.microsoft.com/office/drawing/2014/main" val="3590973658"/>
                    </a:ext>
                  </a:extLst>
                </a:gridCol>
                <a:gridCol w="208416">
                  <a:extLst>
                    <a:ext uri="{9D8B030D-6E8A-4147-A177-3AD203B41FA5}">
                      <a16:colId xmlns:a16="http://schemas.microsoft.com/office/drawing/2014/main" val="893802265"/>
                    </a:ext>
                  </a:extLst>
                </a:gridCol>
                <a:gridCol w="6076127">
                  <a:extLst>
                    <a:ext uri="{9D8B030D-6E8A-4147-A177-3AD203B41FA5}">
                      <a16:colId xmlns:a16="http://schemas.microsoft.com/office/drawing/2014/main" val="1619561905"/>
                    </a:ext>
                  </a:extLst>
                </a:gridCol>
              </a:tblGrid>
              <a:tr h="75846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8,000</a:t>
                      </a:r>
                    </a:p>
                  </a:txBody>
                  <a:tcPr marL="57857" marR="57857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57" marR="57857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units developed</a:t>
                      </a:r>
                    </a:p>
                  </a:txBody>
                  <a:tcPr marL="57857" marR="57857" marT="0" marB="0"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009608"/>
                  </a:ext>
                </a:extLst>
              </a:tr>
              <a:tr h="75846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5,500</a:t>
                      </a:r>
                    </a:p>
                  </a:txBody>
                  <a:tcPr marL="57857" marR="57857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57" marR="57857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units under management</a:t>
                      </a:r>
                    </a:p>
                  </a:txBody>
                  <a:tcPr marL="57857" marR="57857" marT="0" marB="0"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12048"/>
                  </a:ext>
                </a:extLst>
              </a:tr>
              <a:tr h="75846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1,400</a:t>
                      </a:r>
                    </a:p>
                  </a:txBody>
                  <a:tcPr marL="57857" marR="57857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57" marR="57857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units in development</a:t>
                      </a:r>
                    </a:p>
                  </a:txBody>
                  <a:tcPr marL="57857" marR="57857" marT="0" marB="0"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577469"/>
                  </a:ext>
                </a:extLst>
              </a:tr>
              <a:tr h="75846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57857" marR="57857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57" marR="57857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years in business</a:t>
                      </a:r>
                    </a:p>
                  </a:txBody>
                  <a:tcPr marL="57857" marR="57857" marT="0" marB="0"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328994"/>
                  </a:ext>
                </a:extLst>
              </a:tr>
              <a:tr h="75846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$380 million</a:t>
                      </a:r>
                    </a:p>
                  </a:txBody>
                  <a:tcPr marL="57857" marR="57857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57" marR="57857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sz="2800" b="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funding awards in last five years </a:t>
                      </a:r>
                      <a:r>
                        <a:rPr lang="en-US" sz="2800" b="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800" b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857" marR="57857" marT="0" marB="0"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268243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3976382" y="1760310"/>
            <a:ext cx="0" cy="5095292"/>
          </a:xfrm>
          <a:prstGeom prst="line">
            <a:avLst/>
          </a:prstGeom>
          <a:ln w="952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89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EF0B5B-C3E6-4A04-B4B4-1BD456DD0AC5}"/>
              </a:ext>
            </a:extLst>
          </p:cNvPr>
          <p:cNvSpPr txBox="1"/>
          <p:nvPr/>
        </p:nvSpPr>
        <p:spPr>
          <a:xfrm>
            <a:off x="127221" y="349857"/>
            <a:ext cx="7076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A Broad Approach to Community Development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73845F-3EA9-4909-9253-EA8BD31B5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610690"/>
              </p:ext>
            </p:extLst>
          </p:nvPr>
        </p:nvGraphicFramePr>
        <p:xfrm>
          <a:off x="1586271" y="1048583"/>
          <a:ext cx="8128000" cy="5427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705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ack, building, train, sky&#10;&#10;Description generated with very high confidence">
            <a:extLst>
              <a:ext uri="{FF2B5EF4-FFF2-40B4-BE49-F238E27FC236}">
                <a16:creationId xmlns:a16="http://schemas.microsoft.com/office/drawing/2014/main" id="{C8C473BC-1B95-4221-AA37-D8190EABF0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9" r="9630" b="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E0012A-6986-4B42-9C26-22E1BC4B94B1}"/>
              </a:ext>
            </a:extLst>
          </p:cNvPr>
          <p:cNvSpPr txBox="1"/>
          <p:nvPr/>
        </p:nvSpPr>
        <p:spPr>
          <a:xfrm>
            <a:off x="0" y="358324"/>
            <a:ext cx="3378200" cy="461665"/>
          </a:xfrm>
          <a:prstGeom prst="rect">
            <a:avLst/>
          </a:prstGeom>
          <a:solidFill>
            <a:srgbClr val="44546A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The Spark at Midtown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EE9BE-6B0A-4682-82B0-76C4EBC5E43A}"/>
              </a:ext>
            </a:extLst>
          </p:cNvPr>
          <p:cNvSpPr txBox="1"/>
          <p:nvPr/>
        </p:nvSpPr>
        <p:spPr>
          <a:xfrm>
            <a:off x="8568247" y="19770"/>
            <a:ext cx="36237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95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Vibrant mixed-use connecting community assets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Community parklet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75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building&#10;&#10;Description generated with very high confidence">
            <a:extLst>
              <a:ext uri="{FF2B5EF4-FFF2-40B4-BE49-F238E27FC236}">
                <a16:creationId xmlns:a16="http://schemas.microsoft.com/office/drawing/2014/main" id="{5ABD8933-2BC0-45A0-A0AB-0DFE6CF21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8" y="0"/>
            <a:ext cx="11924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18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&#10;&#10;Description generated with high confidence">
            <a:extLst>
              <a:ext uri="{FF2B5EF4-FFF2-40B4-BE49-F238E27FC236}">
                <a16:creationId xmlns:a16="http://schemas.microsoft.com/office/drawing/2014/main" id="{4105567C-DEFC-4C3A-AC6B-FF2FB8F6B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5" y="-1993253"/>
            <a:ext cx="12243825" cy="9206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49857"/>
            <a:ext cx="5053914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1900 Long Beach Blvd., Long Beach, CA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F1BAF2-5F8C-4DDA-A43A-0C50B1023F5A}"/>
              </a:ext>
            </a:extLst>
          </p:cNvPr>
          <p:cNvSpPr/>
          <p:nvPr/>
        </p:nvSpPr>
        <p:spPr>
          <a:xfrm>
            <a:off x="3866158" y="7655526"/>
            <a:ext cx="375132" cy="618641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5E9B51A0-75DE-4528-A04E-90D96CFE7434}"/>
              </a:ext>
            </a:extLst>
          </p:cNvPr>
          <p:cNvSpPr/>
          <p:nvPr/>
        </p:nvSpPr>
        <p:spPr>
          <a:xfrm>
            <a:off x="3251742" y="7897113"/>
            <a:ext cx="361541" cy="37705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7E8DAC2-65F2-46A7-8743-11AD1CC2152E}"/>
                  </a:ext>
                </a:extLst>
              </p14:cNvPr>
              <p14:cNvContentPartPr/>
              <p14:nvPr/>
            </p14:nvContentPartPr>
            <p14:xfrm>
              <a:off x="1918362" y="4005276"/>
              <a:ext cx="19080" cy="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7E8DAC2-65F2-46A7-8743-11AD1CC215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2362" y="3969276"/>
                <a:ext cx="907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FED533E-D857-487B-A1D4-685B50165B9D}"/>
                  </a:ext>
                </a:extLst>
              </p14:cNvPr>
              <p14:cNvContentPartPr/>
              <p14:nvPr/>
            </p14:nvContentPartPr>
            <p14:xfrm>
              <a:off x="2458362" y="4203276"/>
              <a:ext cx="12240" cy="122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FED533E-D857-487B-A1D4-685B50165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9362" y="4194276"/>
                <a:ext cx="29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02999EC-72BB-4716-ADCA-C249E1150BC3}"/>
                  </a:ext>
                </a:extLst>
              </p14:cNvPr>
              <p14:cNvContentPartPr/>
              <p14:nvPr/>
            </p14:nvContentPartPr>
            <p14:xfrm>
              <a:off x="2516682" y="3217956"/>
              <a:ext cx="12240" cy="478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02999EC-72BB-4716-ADCA-C249E1150B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7682" y="3208956"/>
                <a:ext cx="298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3AB9C4A-4F56-4B79-8835-6ED87CE7A1CD}"/>
                  </a:ext>
                </a:extLst>
              </p14:cNvPr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3AB9C4A-4F56-4B79-8835-6ED87CE7A1CD}"/>
                  </a:ext>
                </a:extLst>
              </p:cNvPr>
              <p:cNvPicPr/>
              <p:nvPr/>
            </p:nvPicPr>
            <p:blipFill/>
            <p:spPr/>
          </p:pic>
        </mc:Fallback>
      </mc:AlternateContent>
    </p:spTree>
    <p:extLst>
      <p:ext uri="{BB962C8B-B14F-4D97-AF65-F5344CB8AC3E}">
        <p14:creationId xmlns:p14="http://schemas.microsoft.com/office/powerpoint/2010/main" val="310664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93190A-4A79-4746-B9BF-62E303D40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5593977" y="791032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2BE941-2CB4-497B-8555-CD3437690690}"/>
              </a:ext>
            </a:extLst>
          </p:cNvPr>
          <p:cNvSpPr txBox="1"/>
          <p:nvPr/>
        </p:nvSpPr>
        <p:spPr>
          <a:xfrm>
            <a:off x="3973688" y="1603022"/>
            <a:ext cx="1185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Change Agent</a:t>
            </a:r>
          </a:p>
          <a:p>
            <a:pPr algn="ctr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Productions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53BF9-548A-4898-A61C-CF15626C542B}"/>
              </a:ext>
            </a:extLst>
          </p:cNvPr>
          <p:cNvSpPr txBox="1"/>
          <p:nvPr/>
        </p:nvSpPr>
        <p:spPr>
          <a:xfrm>
            <a:off x="2556932" y="1603022"/>
            <a:ext cx="1185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St. Mary’s Clinic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F2E8A-3C07-4E40-A20E-ABBA06F78364}"/>
              </a:ext>
            </a:extLst>
          </p:cNvPr>
          <p:cNvSpPr txBox="1"/>
          <p:nvPr/>
        </p:nvSpPr>
        <p:spPr>
          <a:xfrm>
            <a:off x="1701799" y="2230538"/>
            <a:ext cx="11853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MHA Cafe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46DA9-A17D-440B-AB3D-2C522F881332}"/>
              </a:ext>
            </a:extLst>
          </p:cNvPr>
          <p:cNvSpPr txBox="1"/>
          <p:nvPr/>
        </p:nvSpPr>
        <p:spPr>
          <a:xfrm>
            <a:off x="1258710" y="3651954"/>
            <a:ext cx="8861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Flex Meeting</a:t>
            </a:r>
          </a:p>
          <a:p>
            <a:pPr algn="ctr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Space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86A4B71-9EB7-484D-961D-DD88ABA49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358200"/>
              </p:ext>
            </p:extLst>
          </p:nvPr>
        </p:nvGraphicFramePr>
        <p:xfrm>
          <a:off x="0" y="-54429"/>
          <a:ext cx="12192000" cy="6966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r:id="rId4" imgW="11468100" imgH="6553184" progId="Acrobat.Document.DC">
                  <p:embed/>
                </p:oleObj>
              </mc:Choice>
              <mc:Fallback>
                <p:oleObj name="Acrobat Document" r:id="rId4" imgW="11468100" imgH="6553184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-54429"/>
                        <a:ext cx="12192000" cy="6966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9468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270" y="349857"/>
            <a:ext cx="7076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The Spark at Midtown Priority Areas </a:t>
            </a:r>
          </a:p>
        </p:txBody>
      </p:sp>
      <p:sp>
        <p:nvSpPr>
          <p:cNvPr id="3" name="Isosceles Triangle 2"/>
          <p:cNvSpPr/>
          <p:nvPr/>
        </p:nvSpPr>
        <p:spPr>
          <a:xfrm>
            <a:off x="3332990" y="1812505"/>
            <a:ext cx="5556548" cy="3637659"/>
          </a:xfrm>
          <a:prstGeom prst="triangle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65004" y="1398186"/>
            <a:ext cx="1105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Housing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8285238" y="5589371"/>
            <a:ext cx="1416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Jobs</a:t>
            </a:r>
            <a:r>
              <a:rPr lang="en-US" sz="2000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2533" y="5584277"/>
            <a:ext cx="1390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Education</a:t>
            </a:r>
            <a:r>
              <a:rPr lang="en-US" sz="20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92BE17-3235-46EF-B98D-3BFC9134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990" y="1828242"/>
            <a:ext cx="5556547" cy="3621921"/>
          </a:xfrm>
          <a:prstGeom prst="triangle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8C2987-D4E4-4A42-B4A0-2A628C312943}"/>
              </a:ext>
            </a:extLst>
          </p:cNvPr>
          <p:cNvSpPr/>
          <p:nvPr/>
        </p:nvSpPr>
        <p:spPr>
          <a:xfrm>
            <a:off x="10609729" y="5932250"/>
            <a:ext cx="1515035" cy="873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02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7587</TotalTime>
  <Words>400</Words>
  <Application>Microsoft Office PowerPoint</Application>
  <PresentationFormat>Widescreen</PresentationFormat>
  <Paragraphs>115</Paragraphs>
  <Slides>14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Hilger</dc:creator>
  <cp:lastModifiedBy>Ana Tapia</cp:lastModifiedBy>
  <cp:revision>254</cp:revision>
  <cp:lastPrinted>2018-11-29T00:02:09Z</cp:lastPrinted>
  <dcterms:created xsi:type="dcterms:W3CDTF">2018-05-02T20:54:48Z</dcterms:created>
  <dcterms:modified xsi:type="dcterms:W3CDTF">2019-04-11T23:07:47Z</dcterms:modified>
</cp:coreProperties>
</file>